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Poppins Light" panose="00000400000000000000" pitchFamily="2" charset="0"/>
      <p:regular r:id="rId12"/>
      <p:italic r:id="rId13"/>
    </p:embeddedFont>
    <p:embeddedFont>
      <p:font typeface="Roboto Light" panose="02000000000000000000" pitchFamily="2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847" autoAdjust="0"/>
  </p:normalViewPr>
  <p:slideViewPr>
    <p:cSldViewPr snapToGrid="0" snapToObjects="1">
      <p:cViewPr varScale="1">
        <p:scale>
          <a:sx n="94" d="100"/>
          <a:sy n="94" d="100"/>
        </p:scale>
        <p:origin x="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922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Share your weirdest future prediction. </a:t>
            </a:r>
            <a:br>
              <a:rPr lang="en-US" dirty="0"/>
            </a:br>
            <a:r>
              <a:rPr lang="en-US" dirty="0"/>
              <a:t>2. What are your target industries or roles?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Activities: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1. Intro 30 sec</a:t>
            </a:r>
            <a:r>
              <a:rPr lang="en-US" dirty="0">
                <a:sym typeface="Wingdings" panose="05000000000000000000" pitchFamily="2" charset="2"/>
              </a:rPr>
              <a:t>( Who you are, what you do, like , hate)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2. talk for one min on any topic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3. Convince me of something which everyone thinks is false or weird but you know its true. ( for me its organic)</a:t>
            </a: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word courage comes from the Latin word cor which means heart.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do stuff with cadence. Or regularity. </a:t>
            </a:r>
          </a:p>
          <a:p>
            <a:r>
              <a:rPr lang="en-US" dirty="0"/>
              <a:t>Enjoy what you do.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Thing I learnt very late is to love myself. Really.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niriddha.wakchaure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hyperlink" Target="https://www.linkedin.com/in/aniriddha/" TargetMode="External"/><Relationship Id="rId4" Type="http://schemas.openxmlformats.org/officeDocument/2006/relationships/hyperlink" Target="mailto:ani@ainlabs.tech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91440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1013169"/>
            <a:ext cx="3898821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Navigating AI Careers &amp; Go-To-Market Strategies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793790" y="3760351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9D93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(Ani)</a:t>
            </a: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Aniriddha Wakchaure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378404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GTM Advisor for Generative AI Startups | </a:t>
            </a:r>
            <a:r>
              <a:rPr lang="en-US" sz="1750" b="1" i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UC Davis MSBA </a:t>
            </a:r>
            <a:r>
              <a:rPr lang="en-US" sz="1750" i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Guest Speaker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359360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Education: UC Davis MBA 2023</a:t>
            </a:r>
          </a:p>
          <a:p>
            <a:pPr marL="285750" indent="-285750" algn="l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Electronics Engineer 2006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328159" y="1128709"/>
            <a:ext cx="9745517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2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"You have to dance beautifully in the box that you're comfortable dancing in”           </a:t>
            </a:r>
            <a:r>
              <a:rPr lang="en-US" b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-</a:t>
            </a:r>
            <a:r>
              <a:rPr lang="en-US" b="1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Kobe Bryant</a:t>
            </a:r>
            <a:endParaRPr lang="en-US" sz="3200" b="1" i="1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>
              <a:lnSpc>
                <a:spcPts val="4450"/>
              </a:lnSpc>
            </a:pPr>
            <a:br>
              <a:rPr lang="en-US" sz="3200" b="1" dirty="0">
                <a:solidFill>
                  <a:schemeClr val="bg1"/>
                </a:solidFill>
                <a:latin typeface="Poppins Light" panose="00000400000000000000" pitchFamily="2" charset="0"/>
                <a:ea typeface="Poppins Light" pitchFamily="34" charset="-122"/>
                <a:cs typeface="Poppins Light" panose="00000400000000000000" pitchFamily="2" charset="0"/>
              </a:rPr>
            </a:br>
            <a:endParaRPr lang="en-US" sz="3200" b="1" dirty="0">
              <a:solidFill>
                <a:schemeClr val="bg1"/>
              </a:solidFill>
              <a:latin typeface="Poppins Light" panose="00000400000000000000" pitchFamily="2" charset="0"/>
              <a:ea typeface="Poppins Light" pitchFamily="34" charset="-122"/>
              <a:cs typeface="Poppins Light" panose="00000400000000000000" pitchFamily="2" charset="0"/>
            </a:endParaRPr>
          </a:p>
          <a:p>
            <a:pPr>
              <a:lnSpc>
                <a:spcPts val="4450"/>
              </a:lnSpc>
            </a:pPr>
            <a: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“</a:t>
            </a:r>
            <a:r>
              <a:rPr lang="en-US" sz="3550" dirty="0">
                <a:solidFill>
                  <a:schemeClr val="accent4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Courage</a:t>
            </a:r>
            <a: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” means going into the unknown in spite of all the fears. Courage does not mean fearlessness.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2F2F3"/>
                </a:solidFill>
                <a:effectLst/>
                <a:uLnTx/>
                <a:uFillTx/>
                <a:latin typeface="Poppins Light" pitchFamily="34" charset="0"/>
                <a:ea typeface="+mn-ea"/>
                <a:cs typeface="Poppins Light" pitchFamily="34" charset="-120"/>
              </a:rPr>
              <a:t>                                 -Osho (Rajneesh)</a:t>
            </a:r>
            <a:b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</a:br>
            <a:br>
              <a:rPr lang="en-US" sz="3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</a:br>
            <a:endParaRPr lang="en-US" sz="3550" dirty="0">
              <a:solidFill>
                <a:srgbClr val="F2F2F3"/>
              </a:solidFill>
              <a:latin typeface="Poppins Light" pitchFamily="34" charset="0"/>
              <a:ea typeface="Poppins Light" pitchFamily="34" charset="-122"/>
              <a:cs typeface="Poppins Light" pitchFamily="34" charset="-120"/>
            </a:endParaRPr>
          </a:p>
          <a:p>
            <a:pPr>
              <a:lnSpc>
                <a:spcPts val="4450"/>
              </a:lnSpc>
            </a:pPr>
            <a:r>
              <a:rPr lang="en-US" sz="3600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"Creativity is intelligence having fun</a:t>
            </a:r>
            <a:r>
              <a:rPr lang="en-US" sz="3600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”</a:t>
            </a:r>
            <a:r>
              <a:rPr lang="en-US" i="1" dirty="0">
                <a:solidFill>
                  <a:schemeClr val="bg1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     									- Albert Einstein</a:t>
            </a:r>
            <a:endParaRPr lang="en-US" sz="5400" i="1" dirty="0">
              <a:solidFill>
                <a:schemeClr val="bg1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L="0" indent="0" algn="l">
              <a:lnSpc>
                <a:spcPts val="4450"/>
              </a:lnSpc>
              <a:buNone/>
            </a:pPr>
            <a:endParaRPr lang="en-US" sz="3550" dirty="0">
              <a:solidFill>
                <a:srgbClr val="F2F2F3"/>
              </a:solidFill>
              <a:latin typeface="Poppins Light" pitchFamily="34" charset="0"/>
              <a:cs typeface="Poppins Light" pitchFamily="34" charset="-120"/>
            </a:endParaRPr>
          </a:p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F2F3"/>
                </a:solidFill>
                <a:latin typeface="Poppins Light" pitchFamily="34" charset="0"/>
                <a:cs typeface="Poppins Light" pitchFamily="34" charset="-120"/>
              </a:rPr>
              <a:t>							</a:t>
            </a:r>
            <a:endParaRPr lang="en-US" sz="355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4055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7739" y="-10954"/>
            <a:ext cx="14630400" cy="8240554"/>
          </a:xfrm>
          <a:prstGeom prst="rect">
            <a:avLst/>
          </a:prstGeom>
          <a:solidFill>
            <a:srgbClr val="050505">
              <a:alpha val="80000"/>
            </a:srgbClr>
          </a:solidFill>
          <a:ln/>
        </p:spPr>
        <p:txBody>
          <a:bodyPr/>
          <a:lstStyle/>
          <a:p>
            <a:endParaRPr lang="en-US" sz="16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99254" y="549354"/>
            <a:ext cx="3246834" cy="405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6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Journey</a:t>
            </a:r>
            <a:r>
              <a:rPr lang="en-US" sz="25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 </a:t>
            </a:r>
            <a:endParaRPr lang="en-US" sz="2550" dirty="0"/>
          </a:p>
        </p:txBody>
      </p:sp>
      <p:sp>
        <p:nvSpPr>
          <p:cNvPr id="5" name="Shape 2"/>
          <p:cNvSpPr/>
          <p:nvPr/>
        </p:nvSpPr>
        <p:spPr>
          <a:xfrm>
            <a:off x="699254" y="4837152"/>
            <a:ext cx="13231892" cy="15240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1949887" y="4447580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4"/>
          <p:cNvSpPr/>
          <p:nvPr/>
        </p:nvSpPr>
        <p:spPr>
          <a:xfrm>
            <a:off x="1811417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860113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1</a:t>
            </a:r>
            <a:endParaRPr lang="en-US" sz="15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2" y="1149906"/>
            <a:ext cx="1466969" cy="880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45738" y="2176105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2006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829032" y="2431018"/>
            <a:ext cx="2256949" cy="406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University of Mumbai - B.E. Electronics</a:t>
            </a:r>
            <a:endParaRPr lang="en-US" sz="1400" dirty="0"/>
          </a:p>
        </p:txBody>
      </p:sp>
      <p:sp>
        <p:nvSpPr>
          <p:cNvPr id="12" name="Text 8"/>
          <p:cNvSpPr/>
          <p:nvPr/>
        </p:nvSpPr>
        <p:spPr>
          <a:xfrm>
            <a:off x="829032" y="2914888"/>
            <a:ext cx="2256949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3289221" y="4837152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3150751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1"/>
          <p:cNvSpPr/>
          <p:nvPr/>
        </p:nvSpPr>
        <p:spPr>
          <a:xfrm>
            <a:off x="3199447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</a:t>
            </a:r>
            <a:endParaRPr lang="en-US" sz="1500" dirty="0"/>
          </a:p>
        </p:txBody>
      </p:sp>
      <p:sp>
        <p:nvSpPr>
          <p:cNvPr id="16" name="Text 12"/>
          <p:cNvSpPr/>
          <p:nvPr/>
        </p:nvSpPr>
        <p:spPr>
          <a:xfrm>
            <a:off x="2485192" y="5356622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2008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013" y="5705713"/>
            <a:ext cx="673656" cy="576143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2168366" y="6427946"/>
            <a:ext cx="2257068" cy="406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Forbes Marshall - Marketing Engineer</a:t>
            </a:r>
            <a:endParaRPr lang="en-US" sz="1250" dirty="0"/>
          </a:p>
        </p:txBody>
      </p:sp>
      <p:sp>
        <p:nvSpPr>
          <p:cNvPr id="19" name="Text 14"/>
          <p:cNvSpPr/>
          <p:nvPr/>
        </p:nvSpPr>
        <p:spPr>
          <a:xfrm>
            <a:off x="2168366" y="6911816"/>
            <a:ext cx="2257068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First exposure to B2B marketing and technical sales in industrial automation</a:t>
            </a:r>
            <a:endParaRPr lang="en-US" sz="1250" dirty="0"/>
          </a:p>
        </p:txBody>
      </p:sp>
      <p:sp>
        <p:nvSpPr>
          <p:cNvPr id="20" name="Shape 15"/>
          <p:cNvSpPr/>
          <p:nvPr/>
        </p:nvSpPr>
        <p:spPr>
          <a:xfrm>
            <a:off x="4628674" y="4447580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4490204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7"/>
          <p:cNvSpPr/>
          <p:nvPr/>
        </p:nvSpPr>
        <p:spPr>
          <a:xfrm>
            <a:off x="4538901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3</a:t>
            </a:r>
            <a:endParaRPr lang="en-US" sz="1500" dirty="0"/>
          </a:p>
        </p:txBody>
      </p:sp>
      <p:sp>
        <p:nvSpPr>
          <p:cNvPr id="23" name="Text 18"/>
          <p:cNvSpPr/>
          <p:nvPr/>
        </p:nvSpPr>
        <p:spPr>
          <a:xfrm>
            <a:off x="3824526" y="1149906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2010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750" y="1498997"/>
            <a:ext cx="1466969" cy="880110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3507819" y="2525197"/>
            <a:ext cx="2256949" cy="406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Business Partner - Eco Industries</a:t>
            </a:r>
            <a:endParaRPr lang="en-US" sz="1400" dirty="0"/>
          </a:p>
        </p:txBody>
      </p:sp>
      <p:sp>
        <p:nvSpPr>
          <p:cNvPr id="26" name="Text 20"/>
          <p:cNvSpPr/>
          <p:nvPr/>
        </p:nvSpPr>
        <p:spPr>
          <a:xfrm>
            <a:off x="3507819" y="3009067"/>
            <a:ext cx="2256949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endParaRPr lang="en-US" sz="1250" dirty="0"/>
          </a:p>
        </p:txBody>
      </p:sp>
      <p:sp>
        <p:nvSpPr>
          <p:cNvPr id="27" name="Shape 21"/>
          <p:cNvSpPr/>
          <p:nvPr/>
        </p:nvSpPr>
        <p:spPr>
          <a:xfrm>
            <a:off x="5968127" y="4837152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2"/>
          <p:cNvSpPr/>
          <p:nvPr/>
        </p:nvSpPr>
        <p:spPr>
          <a:xfrm>
            <a:off x="5829657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3"/>
          <p:cNvSpPr/>
          <p:nvPr/>
        </p:nvSpPr>
        <p:spPr>
          <a:xfrm>
            <a:off x="5878354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4</a:t>
            </a:r>
            <a:endParaRPr lang="en-US" sz="1500" dirty="0"/>
          </a:p>
        </p:txBody>
      </p:sp>
      <p:sp>
        <p:nvSpPr>
          <p:cNvPr id="30" name="Text 24"/>
          <p:cNvSpPr/>
          <p:nvPr/>
        </p:nvSpPr>
        <p:spPr>
          <a:xfrm>
            <a:off x="5163979" y="5356622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2012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203" y="5705713"/>
            <a:ext cx="1466969" cy="880110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4847273" y="6731913"/>
            <a:ext cx="2256949" cy="406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Agasti Energy - Head of Sales</a:t>
            </a:r>
            <a:endParaRPr lang="en-US" sz="1400" dirty="0"/>
          </a:p>
        </p:txBody>
      </p:sp>
      <p:sp>
        <p:nvSpPr>
          <p:cNvPr id="33" name="Text 26"/>
          <p:cNvSpPr/>
          <p:nvPr/>
        </p:nvSpPr>
        <p:spPr>
          <a:xfrm>
            <a:off x="4847273" y="7215783"/>
            <a:ext cx="2256949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Cleantech: biomass briquettes</a:t>
            </a:r>
            <a:endParaRPr lang="en-US" sz="1250" dirty="0"/>
          </a:p>
        </p:txBody>
      </p:sp>
      <p:sp>
        <p:nvSpPr>
          <p:cNvPr id="34" name="Shape 27"/>
          <p:cNvSpPr/>
          <p:nvPr/>
        </p:nvSpPr>
        <p:spPr>
          <a:xfrm>
            <a:off x="7307461" y="4447580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5" name="Shape 28"/>
          <p:cNvSpPr/>
          <p:nvPr/>
        </p:nvSpPr>
        <p:spPr>
          <a:xfrm>
            <a:off x="7168991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29"/>
          <p:cNvSpPr/>
          <p:nvPr/>
        </p:nvSpPr>
        <p:spPr>
          <a:xfrm>
            <a:off x="7217688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5</a:t>
            </a:r>
            <a:endParaRPr lang="en-US" sz="1500" dirty="0"/>
          </a:p>
        </p:txBody>
      </p:sp>
      <p:sp>
        <p:nvSpPr>
          <p:cNvPr id="37" name="Text 30"/>
          <p:cNvSpPr/>
          <p:nvPr/>
        </p:nvSpPr>
        <p:spPr>
          <a:xfrm>
            <a:off x="6503432" y="1149906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2014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1537" y="1498997"/>
            <a:ext cx="1467088" cy="1440299"/>
          </a:xfrm>
          <a:prstGeom prst="rect">
            <a:avLst/>
          </a:prstGeom>
        </p:spPr>
      </p:pic>
      <p:sp>
        <p:nvSpPr>
          <p:cNvPr id="39" name="Text 31"/>
          <p:cNvSpPr/>
          <p:nvPr/>
        </p:nvSpPr>
        <p:spPr>
          <a:xfrm>
            <a:off x="6186607" y="3085386"/>
            <a:ext cx="2257068" cy="406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Flamingo Industries - Founder</a:t>
            </a:r>
            <a:endParaRPr lang="en-US" sz="1400" dirty="0"/>
          </a:p>
        </p:txBody>
      </p:sp>
      <p:sp>
        <p:nvSpPr>
          <p:cNvPr id="40" name="Text 32"/>
          <p:cNvSpPr/>
          <p:nvPr/>
        </p:nvSpPr>
        <p:spPr>
          <a:xfrm>
            <a:off x="6186607" y="3569255"/>
            <a:ext cx="2257068" cy="715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i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Thermal Engineering &amp; </a:t>
            </a:r>
            <a:br>
              <a:rPr lang="en-US" sz="1400" i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</a:br>
            <a:r>
              <a:rPr lang="en-US" sz="1400" i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Built warehouse solutions </a:t>
            </a:r>
            <a:endParaRPr lang="en-US" sz="1400" i="1" dirty="0"/>
          </a:p>
        </p:txBody>
      </p:sp>
      <p:sp>
        <p:nvSpPr>
          <p:cNvPr id="41" name="Shape 33"/>
          <p:cNvSpPr/>
          <p:nvPr/>
        </p:nvSpPr>
        <p:spPr>
          <a:xfrm>
            <a:off x="8646914" y="4837152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2" name="Shape 34"/>
          <p:cNvSpPr/>
          <p:nvPr/>
        </p:nvSpPr>
        <p:spPr>
          <a:xfrm>
            <a:off x="8508444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35"/>
          <p:cNvSpPr/>
          <p:nvPr/>
        </p:nvSpPr>
        <p:spPr>
          <a:xfrm>
            <a:off x="8557141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6</a:t>
            </a:r>
            <a:endParaRPr lang="en-US" sz="1500" dirty="0"/>
          </a:p>
        </p:txBody>
      </p:sp>
      <p:sp>
        <p:nvSpPr>
          <p:cNvPr id="44" name="Text 36"/>
          <p:cNvSpPr/>
          <p:nvPr/>
        </p:nvSpPr>
        <p:spPr>
          <a:xfrm>
            <a:off x="7842766" y="5356622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2021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3761" y="5705713"/>
            <a:ext cx="941546" cy="357068"/>
          </a:xfrm>
          <a:prstGeom prst="rect">
            <a:avLst/>
          </a:prstGeom>
        </p:spPr>
      </p:pic>
      <p:sp>
        <p:nvSpPr>
          <p:cNvPr id="46" name="Text 37"/>
          <p:cNvSpPr/>
          <p:nvPr/>
        </p:nvSpPr>
        <p:spPr>
          <a:xfrm>
            <a:off x="7842766" y="6208871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UC Davis STEM MBA</a:t>
            </a:r>
            <a:endParaRPr lang="en-US" sz="1400" dirty="0"/>
          </a:p>
        </p:txBody>
      </p:sp>
      <p:sp>
        <p:nvSpPr>
          <p:cNvPr id="47" name="Shape 38"/>
          <p:cNvSpPr/>
          <p:nvPr/>
        </p:nvSpPr>
        <p:spPr>
          <a:xfrm>
            <a:off x="9986367" y="4447580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Shape 39"/>
          <p:cNvSpPr/>
          <p:nvPr/>
        </p:nvSpPr>
        <p:spPr>
          <a:xfrm>
            <a:off x="9847898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40"/>
          <p:cNvSpPr/>
          <p:nvPr/>
        </p:nvSpPr>
        <p:spPr>
          <a:xfrm>
            <a:off x="9896594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7</a:t>
            </a:r>
            <a:endParaRPr lang="en-US" sz="1500" dirty="0"/>
          </a:p>
        </p:txBody>
      </p:sp>
      <p:sp>
        <p:nvSpPr>
          <p:cNvPr id="50" name="Text 41"/>
          <p:cNvSpPr/>
          <p:nvPr/>
        </p:nvSpPr>
        <p:spPr>
          <a:xfrm>
            <a:off x="9182219" y="1149906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2023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0443" y="1498997"/>
            <a:ext cx="1466969" cy="447080"/>
          </a:xfrm>
          <a:prstGeom prst="rect">
            <a:avLst/>
          </a:prstGeom>
        </p:spPr>
      </p:pic>
      <p:sp>
        <p:nvSpPr>
          <p:cNvPr id="52" name="Text 42"/>
          <p:cNvSpPr/>
          <p:nvPr/>
        </p:nvSpPr>
        <p:spPr>
          <a:xfrm>
            <a:off x="9182219" y="2092166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Micron Technology</a:t>
            </a:r>
            <a:endParaRPr lang="en-US" sz="1600" dirty="0"/>
          </a:p>
        </p:txBody>
      </p:sp>
      <p:sp>
        <p:nvSpPr>
          <p:cNvPr id="53" name="Text 43"/>
          <p:cNvSpPr/>
          <p:nvPr/>
        </p:nvSpPr>
        <p:spPr>
          <a:xfrm>
            <a:off x="8865513" y="2534339"/>
            <a:ext cx="2256949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Business Development &amp; Segment Marketing for memory solutions</a:t>
            </a:r>
            <a:endParaRPr lang="en-US" sz="1400" dirty="0"/>
          </a:p>
        </p:txBody>
      </p:sp>
      <p:sp>
        <p:nvSpPr>
          <p:cNvPr id="54" name="Shape 44"/>
          <p:cNvSpPr/>
          <p:nvPr/>
        </p:nvSpPr>
        <p:spPr>
          <a:xfrm>
            <a:off x="11325701" y="4837152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5" name="Shape 45"/>
          <p:cNvSpPr/>
          <p:nvPr/>
        </p:nvSpPr>
        <p:spPr>
          <a:xfrm>
            <a:off x="11187232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6" name="Text 46"/>
          <p:cNvSpPr/>
          <p:nvPr/>
        </p:nvSpPr>
        <p:spPr>
          <a:xfrm>
            <a:off x="11235928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8</a:t>
            </a:r>
            <a:endParaRPr lang="en-US" sz="1500" dirty="0"/>
          </a:p>
        </p:txBody>
      </p:sp>
      <p:sp>
        <p:nvSpPr>
          <p:cNvPr id="57" name="Text 47"/>
          <p:cNvSpPr/>
          <p:nvPr/>
        </p:nvSpPr>
        <p:spPr>
          <a:xfrm>
            <a:off x="10521672" y="5356622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2024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8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9777" y="5705713"/>
            <a:ext cx="1467088" cy="364808"/>
          </a:xfrm>
          <a:prstGeom prst="rect">
            <a:avLst/>
          </a:prstGeom>
        </p:spPr>
      </p:pic>
      <p:sp>
        <p:nvSpPr>
          <p:cNvPr id="59" name="Text 48"/>
          <p:cNvSpPr/>
          <p:nvPr/>
        </p:nvSpPr>
        <p:spPr>
          <a:xfrm>
            <a:off x="10204847" y="6216610"/>
            <a:ext cx="2257068" cy="1039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Key Account Manager managing </a:t>
            </a:r>
            <a:r>
              <a:rPr lang="en-US" sz="1250" b="1" dirty="0">
                <a:solidFill>
                  <a:schemeClr val="accent2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Apple</a:t>
            </a: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's ecosystem (AirPods, Watch, AR/VR, Vision Pro, Accessories)</a:t>
            </a:r>
            <a:endParaRPr lang="en-US" sz="1250" dirty="0"/>
          </a:p>
        </p:txBody>
      </p:sp>
      <p:sp>
        <p:nvSpPr>
          <p:cNvPr id="60" name="Shape 49"/>
          <p:cNvSpPr/>
          <p:nvPr/>
        </p:nvSpPr>
        <p:spPr>
          <a:xfrm>
            <a:off x="12665154" y="4447580"/>
            <a:ext cx="15240" cy="389573"/>
          </a:xfrm>
          <a:prstGeom prst="roundRect">
            <a:avLst>
              <a:gd name="adj" fmla="val 357920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1" name="Shape 50"/>
          <p:cNvSpPr/>
          <p:nvPr/>
        </p:nvSpPr>
        <p:spPr>
          <a:xfrm>
            <a:off x="12526685" y="4691063"/>
            <a:ext cx="292179" cy="292179"/>
          </a:xfrm>
          <a:prstGeom prst="roundRect">
            <a:avLst>
              <a:gd name="adj" fmla="val 1866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2" name="Text 51"/>
          <p:cNvSpPr/>
          <p:nvPr/>
        </p:nvSpPr>
        <p:spPr>
          <a:xfrm>
            <a:off x="12575381" y="4715411"/>
            <a:ext cx="194786" cy="243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9</a:t>
            </a:r>
            <a:endParaRPr lang="en-US" sz="1500" dirty="0"/>
          </a:p>
        </p:txBody>
      </p:sp>
      <p:sp>
        <p:nvSpPr>
          <p:cNvPr id="63" name="Text 52"/>
          <p:cNvSpPr/>
          <p:nvPr/>
        </p:nvSpPr>
        <p:spPr>
          <a:xfrm>
            <a:off x="11861125" y="1149906"/>
            <a:ext cx="1623417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2024</a:t>
            </a:r>
            <a:endParaRPr lang="en-US" sz="1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4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39230" y="1498997"/>
            <a:ext cx="1467088" cy="629960"/>
          </a:xfrm>
          <a:prstGeom prst="rect">
            <a:avLst/>
          </a:prstGeom>
        </p:spPr>
      </p:pic>
      <p:sp>
        <p:nvSpPr>
          <p:cNvPr id="65" name="Text 53"/>
          <p:cNvSpPr/>
          <p:nvPr/>
        </p:nvSpPr>
        <p:spPr>
          <a:xfrm>
            <a:off x="11544300" y="2275046"/>
            <a:ext cx="2257068" cy="406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Reka AI - GTM Strategy Leader</a:t>
            </a:r>
            <a:endParaRPr lang="en-US" sz="1400" dirty="0"/>
          </a:p>
        </p:txBody>
      </p:sp>
      <p:sp>
        <p:nvSpPr>
          <p:cNvPr id="66" name="Text 54"/>
          <p:cNvSpPr/>
          <p:nvPr/>
        </p:nvSpPr>
        <p:spPr>
          <a:xfrm>
            <a:off x="11544300" y="3083362"/>
            <a:ext cx="2257068" cy="1234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Cutting-edge multimodal AI solutions, </a:t>
            </a:r>
            <a:r>
              <a:rPr lang="en-US" sz="125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enerative</a:t>
            </a: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AI models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76071"/>
            <a:ext cx="667797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What is AI and How is it Deployed?</a:t>
            </a:r>
            <a:endParaRPr lang="en-US" sz="3100" dirty="0"/>
          </a:p>
        </p:txBody>
      </p:sp>
      <p:sp>
        <p:nvSpPr>
          <p:cNvPr id="3" name="Shape 1"/>
          <p:cNvSpPr/>
          <p:nvPr/>
        </p:nvSpPr>
        <p:spPr>
          <a:xfrm>
            <a:off x="793790" y="1623655"/>
            <a:ext cx="13042821" cy="910353"/>
          </a:xfrm>
          <a:prstGeom prst="roundRect">
            <a:avLst>
              <a:gd name="adj" fmla="val 4676"/>
            </a:avLst>
          </a:prstGeom>
          <a:solidFill>
            <a:srgbClr val="050505"/>
          </a:solidFill>
          <a:ln w="7620">
            <a:solidFill>
              <a:srgbClr val="1E1E1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93790" y="1442710"/>
            <a:ext cx="11778020" cy="744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Artificial Intelligence means machines that can </a:t>
            </a:r>
            <a:r>
              <a:rPr lang="en-US" dirty="0">
                <a:solidFill>
                  <a:srgbClr val="FCEC99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think</a:t>
            </a:r>
            <a:r>
              <a:rPr lang="en-US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 and </a:t>
            </a:r>
            <a:r>
              <a:rPr lang="en-US" dirty="0">
                <a:solidFill>
                  <a:srgbClr val="FCEC99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learn</a:t>
            </a:r>
            <a:r>
              <a:rPr lang="en-US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 like humans</a:t>
            </a:r>
            <a:br>
              <a:rPr lang="en-US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</a:br>
            <a:br>
              <a:rPr lang="en-US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</a:br>
            <a:r>
              <a:rPr lang="en-US" dirty="0">
                <a:solidFill>
                  <a:srgbClr val="FFFFF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-</a:t>
            </a:r>
            <a:r>
              <a:rPr lang="en-US" i="1" dirty="0">
                <a:solidFill>
                  <a:srgbClr val="FCEC99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AI is like having an intern who never sleeps, reads &amp; listens to everything, and gets smarter every day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085044" y="2799854"/>
            <a:ext cx="407479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AI Deployment: Where Does It Run?</a:t>
            </a:r>
            <a:endParaRPr lang="en-US" sz="18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823573"/>
            <a:ext cx="2950607" cy="182356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3790" y="5805845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Cloud Deployment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6149102"/>
            <a:ext cx="4215289" cy="1016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Like storing photos on icloud</a:t>
            </a:r>
            <a:r>
              <a:rPr lang="en-US" sz="1250" u="sng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Tech</a:t>
            </a: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:AI runs on powerful remote servers in the cloud, offering flexibility and scalability, accessible from anywhere with internet access</a:t>
            </a:r>
            <a:endParaRPr lang="en-US" sz="12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437" y="3823573"/>
            <a:ext cx="2950726" cy="18236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207437" y="5805964"/>
            <a:ext cx="2419469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On-Premise Deployment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5207437" y="6149221"/>
            <a:ext cx="4215408" cy="1016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Like keeping photos only on your phone</a:t>
            </a:r>
            <a:br>
              <a:rPr lang="en-US" sz="12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</a:br>
            <a:r>
              <a:rPr lang="en-US" sz="1250" u="sng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Tech: </a:t>
            </a: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AI systems are hosted on a company's own servers, providing maximum security, control, and compliance for sensitive data..</a:t>
            </a:r>
            <a:endParaRPr lang="en-US" sz="12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1203" y="3823573"/>
            <a:ext cx="2950607" cy="182356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621203" y="5805845"/>
            <a:ext cx="249555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Edge/Device Deployment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9621203" y="6149102"/>
            <a:ext cx="4215289" cy="1270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AI that works even without internet </a:t>
            </a:r>
            <a:r>
              <a:rPr lang="en-US" sz="1250" u="sng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Tech: </a:t>
            </a:r>
            <a:r>
              <a:rPr lang="en-US" sz="12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AI operates directly on local devices, cars, or IoT sensors, cameras, and speakers, enabling instant processing and real-time responses without needing to connect to the cloud.</a:t>
            </a:r>
            <a:endParaRPr lang="en-US" sz="1250" dirty="0"/>
          </a:p>
        </p:txBody>
      </p:sp>
      <p:pic>
        <p:nvPicPr>
          <p:cNvPr id="17" name="Graphic 16" descr="Badge New with solid fill">
            <a:extLst>
              <a:ext uri="{FF2B5EF4-FFF2-40B4-BE49-F238E27FC236}">
                <a16:creationId xmlns:a16="http://schemas.microsoft.com/office/drawing/2014/main" id="{3D296A85-378B-D7B0-7AFC-3B2F0DA9B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609" y="2783509"/>
            <a:ext cx="340361" cy="3403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802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AI Across Industries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30849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57720" y="2222183"/>
            <a:ext cx="41664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Semiconductors &amp; Electronics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84" y="2030849"/>
            <a:ext cx="680442" cy="68044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420814" y="22221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Defense &amp; Security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164919"/>
            <a:ext cx="680442" cy="6804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57720" y="3356253"/>
            <a:ext cx="29768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Retail &amp; E-commerce</a:t>
            </a:r>
            <a:endParaRPr lang="en-US" sz="22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884" y="3164919"/>
            <a:ext cx="680442" cy="680442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8420814" y="3356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Manufacturing</a:t>
            </a:r>
            <a:endParaRPr lang="en-US" sz="22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4298990"/>
            <a:ext cx="680442" cy="68044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757720" y="44903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Art &amp; Creative</a:t>
            </a:r>
            <a:endParaRPr lang="en-US" sz="2200" dirty="0"/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884" y="4298990"/>
            <a:ext cx="680442" cy="680442"/>
          </a:xfrm>
          <a:prstGeom prst="rect">
            <a:avLst/>
          </a:prstGeom>
        </p:spPr>
      </p:pic>
      <p:sp>
        <p:nvSpPr>
          <p:cNvPr id="14" name="Text 6"/>
          <p:cNvSpPr/>
          <p:nvPr/>
        </p:nvSpPr>
        <p:spPr>
          <a:xfrm>
            <a:off x="8420814" y="4490323"/>
            <a:ext cx="45433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Civil Engineering &amp; Infrastructure</a:t>
            </a:r>
            <a:endParaRPr lang="en-US" sz="2200" dirty="0"/>
          </a:p>
        </p:txBody>
      </p:sp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90" y="5433060"/>
            <a:ext cx="680442" cy="680442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1757720" y="56243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Agriculture</a:t>
            </a:r>
            <a:endParaRPr lang="en-US" sz="2200" dirty="0"/>
          </a:p>
        </p:txBody>
      </p:sp>
      <p:pic>
        <p:nvPicPr>
          <p:cNvPr id="1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6884" y="5433060"/>
            <a:ext cx="680442" cy="680442"/>
          </a:xfrm>
          <a:prstGeom prst="rect">
            <a:avLst/>
          </a:prstGeom>
        </p:spPr>
      </p:pic>
      <p:sp>
        <p:nvSpPr>
          <p:cNvPr id="18" name="Text 8"/>
          <p:cNvSpPr/>
          <p:nvPr/>
        </p:nvSpPr>
        <p:spPr>
          <a:xfrm>
            <a:off x="8420814" y="5624393"/>
            <a:ext cx="3205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Media &amp; Entertainment</a:t>
            </a:r>
            <a:endParaRPr lang="en-US" sz="2200" dirty="0"/>
          </a:p>
        </p:txBody>
      </p:sp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790" y="6567130"/>
            <a:ext cx="680442" cy="680442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757720" y="67584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Healthcare</a:t>
            </a:r>
            <a:endParaRPr lang="en-US" sz="2200" dirty="0"/>
          </a:p>
        </p:txBody>
      </p:sp>
      <p:pic>
        <p:nvPicPr>
          <p:cNvPr id="2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6884" y="6567130"/>
            <a:ext cx="680442" cy="680442"/>
          </a:xfrm>
          <a:prstGeom prst="rect">
            <a:avLst/>
          </a:prstGeom>
        </p:spPr>
      </p:pic>
      <p:sp>
        <p:nvSpPr>
          <p:cNvPr id="22" name="Text 10"/>
          <p:cNvSpPr/>
          <p:nvPr/>
        </p:nvSpPr>
        <p:spPr>
          <a:xfrm>
            <a:off x="8420814" y="67584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Financial Institutions</a:t>
            </a:r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49367"/>
            <a:ext cx="4925258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Go-To-Market (GTM) 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914280" y="1637348"/>
            <a:ext cx="1304282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Go-To-Market strategy is how you take a product, service, or idea to the customer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70904"/>
            <a:ext cx="1518285" cy="15182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230172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LinkedIn 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681" y="2470904"/>
            <a:ext cx="1518404" cy="151840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14681" y="4230291"/>
            <a:ext cx="3080028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Referrals - The Golden Ticket</a:t>
            </a:r>
            <a:endParaRPr lang="en-US" sz="18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691" y="2470904"/>
            <a:ext cx="1518285" cy="151828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35691" y="4230172"/>
            <a:ext cx="2599730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Events &amp; Conferences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583" y="2470904"/>
            <a:ext cx="1518404" cy="151840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756583" y="4230291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Email Outreach</a:t>
            </a:r>
            <a:endParaRPr lang="en-US" sz="1850" dirty="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5218271"/>
            <a:ext cx="1518285" cy="151828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793790" y="6977539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Alumni Networks</a:t>
            </a:r>
            <a:endParaRPr lang="en-US" sz="185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681" y="5218271"/>
            <a:ext cx="1518404" cy="151840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4114681" y="6977658"/>
            <a:ext cx="3080028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Professors &amp; Academic Advisors</a:t>
            </a:r>
            <a:endParaRPr lang="en-US" sz="1850" dirty="0"/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5691" y="5218271"/>
            <a:ext cx="1518285" cy="151828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7435691" y="6977539"/>
            <a:ext cx="3079909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Coffee Chats &amp; Informational Interviews</a:t>
            </a:r>
            <a:endParaRPr lang="en-US" sz="185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6583" y="5218271"/>
            <a:ext cx="1518404" cy="1518404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0756583" y="6977658"/>
            <a:ext cx="3080028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Company Career Pages</a:t>
            </a:r>
            <a:endParaRPr lang="en-US" sz="1850" dirty="0"/>
          </a:p>
        </p:txBody>
      </p:sp>
      <p:pic>
        <p:nvPicPr>
          <p:cNvPr id="20" name="Graphic 19" descr="Badge New with solid fill">
            <a:extLst>
              <a:ext uri="{FF2B5EF4-FFF2-40B4-BE49-F238E27FC236}">
                <a16:creationId xmlns:a16="http://schemas.microsoft.com/office/drawing/2014/main" id="{5A52E672-2BF4-E965-F8BD-1E9AA519A5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3428" y="1637348"/>
            <a:ext cx="340361" cy="3403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489109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What could we do? </a:t>
            </a:r>
            <a:endParaRPr lang="en-US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4C879E-831C-0CD0-87C3-3110E0FC715D}"/>
              </a:ext>
            </a:extLst>
          </p:cNvPr>
          <p:cNvGrpSpPr/>
          <p:nvPr/>
        </p:nvGrpSpPr>
        <p:grpSpPr>
          <a:xfrm>
            <a:off x="793789" y="1550907"/>
            <a:ext cx="3130367" cy="2350963"/>
            <a:chOff x="793789" y="1550907"/>
            <a:chExt cx="3130367" cy="2350963"/>
          </a:xfrm>
        </p:grpSpPr>
        <p:pic>
          <p:nvPicPr>
            <p:cNvPr id="3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89" y="1550907"/>
              <a:ext cx="3130367" cy="1934686"/>
            </a:xfrm>
            <a:prstGeom prst="rect">
              <a:avLst/>
            </a:prstGeom>
          </p:spPr>
        </p:pic>
        <p:sp>
          <p:nvSpPr>
            <p:cNvPr id="4" name="Text 1"/>
            <p:cNvSpPr/>
            <p:nvPr/>
          </p:nvSpPr>
          <p:spPr>
            <a:xfrm>
              <a:off x="895390" y="3653863"/>
              <a:ext cx="2234327" cy="24800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950"/>
                </a:lnSpc>
                <a:buNone/>
              </a:pPr>
              <a:r>
                <a:rPr lang="en-US" sz="155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Starting Conversations</a:t>
              </a:r>
              <a:endParaRPr lang="en-US" sz="155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9BBDBC-0991-0440-B007-8CA760404D3F}"/>
              </a:ext>
            </a:extLst>
          </p:cNvPr>
          <p:cNvGrpSpPr/>
          <p:nvPr/>
        </p:nvGrpSpPr>
        <p:grpSpPr>
          <a:xfrm>
            <a:off x="895389" y="4926661"/>
            <a:ext cx="3130368" cy="2484160"/>
            <a:chOff x="895389" y="4926661"/>
            <a:chExt cx="3130368" cy="2484160"/>
          </a:xfrm>
        </p:grpSpPr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389" y="4926661"/>
              <a:ext cx="2775145" cy="1715145"/>
            </a:xfrm>
            <a:prstGeom prst="rect">
              <a:avLst/>
            </a:prstGeom>
          </p:spPr>
        </p:pic>
        <p:sp>
          <p:nvSpPr>
            <p:cNvPr id="6" name="Text 2"/>
            <p:cNvSpPr/>
            <p:nvPr/>
          </p:nvSpPr>
          <p:spPr>
            <a:xfrm>
              <a:off x="913820" y="6914807"/>
              <a:ext cx="3111937" cy="4960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1950"/>
                </a:lnSpc>
                <a:buNone/>
              </a:pPr>
              <a:r>
                <a:rPr lang="en-US" sz="155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Active Listening (Not Just Waiting to Talk)</a:t>
              </a:r>
              <a:endParaRPr lang="en-US" sz="155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B81E5F-9BA1-C927-CC9F-75648BFA6B50}"/>
              </a:ext>
            </a:extLst>
          </p:cNvPr>
          <p:cNvGrpSpPr/>
          <p:nvPr/>
        </p:nvGrpSpPr>
        <p:grpSpPr>
          <a:xfrm>
            <a:off x="4491456" y="1552619"/>
            <a:ext cx="3079001" cy="5675098"/>
            <a:chOff x="4491456" y="1552619"/>
            <a:chExt cx="3079001" cy="5675098"/>
          </a:xfrm>
        </p:grpSpPr>
        <p:pic>
          <p:nvPicPr>
            <p:cNvPr id="7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456" y="1552619"/>
              <a:ext cx="3079001" cy="1902939"/>
            </a:xfrm>
            <a:prstGeom prst="rect">
              <a:avLst/>
            </a:prstGeom>
          </p:spPr>
        </p:pic>
        <p:sp>
          <p:nvSpPr>
            <p:cNvPr id="8" name="Text 3"/>
            <p:cNvSpPr/>
            <p:nvPr/>
          </p:nvSpPr>
          <p:spPr>
            <a:xfrm>
              <a:off x="4491457" y="3680840"/>
              <a:ext cx="2754868" cy="24800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950"/>
                </a:lnSpc>
                <a:buNone/>
              </a:pPr>
              <a:r>
                <a:rPr lang="en-US" sz="155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Being Yourself (Authenticity)</a:t>
              </a:r>
              <a:endParaRPr lang="en-US" sz="1550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A0B41B3-8BF7-BA7A-F5FD-1160D0FD0381}"/>
                </a:ext>
              </a:extLst>
            </p:cNvPr>
            <p:cNvGrpSpPr/>
            <p:nvPr/>
          </p:nvGrpSpPr>
          <p:grpSpPr>
            <a:xfrm>
              <a:off x="4540054" y="4926660"/>
              <a:ext cx="2775146" cy="2301057"/>
              <a:chOff x="4540054" y="4926660"/>
              <a:chExt cx="2775146" cy="2301057"/>
            </a:xfrm>
          </p:grpSpPr>
          <p:pic>
            <p:nvPicPr>
              <p:cNvPr id="9" name="Image 3" descr="preencoded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0054" y="4926660"/>
                <a:ext cx="2775146" cy="1715146"/>
              </a:xfrm>
              <a:prstGeom prst="rect">
                <a:avLst/>
              </a:prstGeom>
            </p:spPr>
          </p:pic>
          <p:sp>
            <p:nvSpPr>
              <p:cNvPr id="10" name="Text 4"/>
              <p:cNvSpPr/>
              <p:nvPr/>
            </p:nvSpPr>
            <p:spPr>
              <a:xfrm>
                <a:off x="4540054" y="6979710"/>
                <a:ext cx="1984653" cy="248007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1950"/>
                  </a:lnSpc>
                  <a:buNone/>
                </a:pPr>
                <a:r>
                  <a:rPr lang="en-US" sz="1550" dirty="0">
                    <a:solidFill>
                      <a:srgbClr val="E5E0DF"/>
                    </a:solidFill>
                    <a:latin typeface="Poppins Light" pitchFamily="34" charset="0"/>
                    <a:ea typeface="Poppins Light" pitchFamily="34" charset="-122"/>
                    <a:cs typeface="Poppins Light" pitchFamily="34" charset="-120"/>
                  </a:rPr>
                  <a:t>Adaptability</a:t>
                </a:r>
                <a:endParaRPr lang="en-US" sz="1550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7BEE98-5D37-12C3-A8FD-0436E10C5A8F}"/>
              </a:ext>
            </a:extLst>
          </p:cNvPr>
          <p:cNvGrpSpPr/>
          <p:nvPr/>
        </p:nvGrpSpPr>
        <p:grpSpPr>
          <a:xfrm>
            <a:off x="8439979" y="2038774"/>
            <a:ext cx="5052502" cy="3881119"/>
            <a:chOff x="8439979" y="2038774"/>
            <a:chExt cx="5052502" cy="3881119"/>
          </a:xfrm>
        </p:grpSpPr>
        <p:pic>
          <p:nvPicPr>
            <p:cNvPr id="12" name="Image 4" descr="preencoded.png"/>
            <p:cNvPicPr>
              <a:picLocks noChangeAspect="1"/>
            </p:cNvPicPr>
            <p:nvPr/>
          </p:nvPicPr>
          <p:blipFill>
            <a:blip r:embed="rId7"/>
            <a:srcRect l="10211" t="10158" r="7425" b="5005"/>
            <a:stretch>
              <a:fillRect/>
            </a:stretch>
          </p:blipFill>
          <p:spPr>
            <a:xfrm>
              <a:off x="8439979" y="2797386"/>
              <a:ext cx="5052502" cy="312250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6E24EB-38A9-5ACC-8378-A4ECD41DCBE4}"/>
                </a:ext>
              </a:extLst>
            </p:cNvPr>
            <p:cNvSpPr txBox="1"/>
            <p:nvPr/>
          </p:nvSpPr>
          <p:spPr>
            <a:xfrm>
              <a:off x="8839201" y="2038774"/>
              <a:ext cx="3793066" cy="339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SECRET WEAPON</a:t>
              </a:r>
              <a:r>
                <a:rPr kumimoji="0" lang="en-US" sz="155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: </a:t>
              </a:r>
              <a:r>
                <a:rPr kumimoji="0" lang="en-US" sz="15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Mindfullness</a:t>
              </a:r>
              <a:endPara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04884"/>
            <a:ext cx="58507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Let's Stay Connected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35029"/>
            <a:ext cx="3634621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(Ani) Aniriddha Wakchaure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78713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Phone: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+1 (415) 605-9725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541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Email: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750" u="sng" dirty="0">
                <a:solidFill>
                  <a:srgbClr val="F2F2F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aniriddha.wakchaure@gmail.com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92108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Work Email: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750" u="sng" dirty="0">
                <a:solidFill>
                  <a:srgbClr val="F2F2F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ani@ainlabs.tech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48806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LinkedIn: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750" u="sng" dirty="0">
                <a:solidFill>
                  <a:srgbClr val="F2F2F3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linkedin.com/in/aniriddha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05503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Location: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San Francisco, CA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93790" y="5786471"/>
            <a:ext cx="7604284" cy="35957"/>
          </a:xfrm>
          <a:prstGeom prst="rect">
            <a:avLst/>
          </a:prstGeom>
          <a:solidFill>
            <a:srgbClr val="E5E0DF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793790" y="607754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Whether you're exploring AI careers, building a startup, or need GTM advice; I'm here to help. Don't hesitate to reach out. The best opportunities often start with a simple conversation.</a:t>
            </a:r>
            <a:endParaRPr lang="en-US" sz="17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096" y="2163366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33199" y="535808"/>
            <a:ext cx="536126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40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Alternate Discussions for Future talks</a:t>
            </a:r>
            <a:endParaRPr lang="en-US" sz="4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2CD6A-7E43-CF9B-EC2C-026F8C09F5CC}"/>
              </a:ext>
            </a:extLst>
          </p:cNvPr>
          <p:cNvGrpSpPr/>
          <p:nvPr/>
        </p:nvGrpSpPr>
        <p:grpSpPr>
          <a:xfrm>
            <a:off x="2433924" y="1801708"/>
            <a:ext cx="3466828" cy="2459587"/>
            <a:chOff x="793790" y="3363397"/>
            <a:chExt cx="2982873" cy="2230159"/>
          </a:xfrm>
        </p:grpSpPr>
        <p:pic>
          <p:nvPicPr>
            <p:cNvPr id="3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790" y="3363397"/>
              <a:ext cx="2762369" cy="1707237"/>
            </a:xfrm>
            <a:prstGeom prst="rect">
              <a:avLst/>
            </a:prstGeom>
          </p:spPr>
        </p:pic>
        <p:sp>
          <p:nvSpPr>
            <p:cNvPr id="4" name="Text 1"/>
            <p:cNvSpPr/>
            <p:nvPr/>
          </p:nvSpPr>
          <p:spPr>
            <a:xfrm>
              <a:off x="793790" y="5274707"/>
              <a:ext cx="2982873" cy="3188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00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The Infrastructure: GPUs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19F709-1FE8-32FB-854E-A46134AB0FFC}"/>
              </a:ext>
            </a:extLst>
          </p:cNvPr>
          <p:cNvGrpSpPr/>
          <p:nvPr/>
        </p:nvGrpSpPr>
        <p:grpSpPr>
          <a:xfrm>
            <a:off x="2452391" y="4937761"/>
            <a:ext cx="3616516" cy="2756032"/>
            <a:chOff x="4118253" y="3363397"/>
            <a:chExt cx="3069312" cy="2549009"/>
          </a:xfrm>
        </p:grpSpPr>
        <p:pic>
          <p:nvPicPr>
            <p:cNvPr id="5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8253" y="3363397"/>
              <a:ext cx="2762369" cy="1707237"/>
            </a:xfrm>
            <a:prstGeom prst="rect">
              <a:avLst/>
            </a:prstGeom>
          </p:spPr>
        </p:pic>
        <p:sp>
          <p:nvSpPr>
            <p:cNvPr id="6" name="Text 2"/>
            <p:cNvSpPr/>
            <p:nvPr/>
          </p:nvSpPr>
          <p:spPr>
            <a:xfrm>
              <a:off x="4118253" y="5274707"/>
              <a:ext cx="3069312" cy="6376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00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The Models: GPT Evolution</a:t>
              </a:r>
              <a:endParaRPr lang="en-US" sz="20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BD6846-F916-E676-11CD-F7326944E586}"/>
              </a:ext>
            </a:extLst>
          </p:cNvPr>
          <p:cNvGrpSpPr/>
          <p:nvPr/>
        </p:nvGrpSpPr>
        <p:grpSpPr>
          <a:xfrm>
            <a:off x="8729649" y="1801708"/>
            <a:ext cx="3218511" cy="2394300"/>
            <a:chOff x="7442716" y="3363397"/>
            <a:chExt cx="2762369" cy="2230159"/>
          </a:xfrm>
        </p:grpSpPr>
        <p:pic>
          <p:nvPicPr>
            <p:cNvPr id="7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42716" y="3363397"/>
              <a:ext cx="2762369" cy="1707237"/>
            </a:xfrm>
            <a:prstGeom prst="rect">
              <a:avLst/>
            </a:prstGeom>
          </p:spPr>
        </p:pic>
        <p:sp>
          <p:nvSpPr>
            <p:cNvPr id="8" name="Text 3"/>
            <p:cNvSpPr/>
            <p:nvPr/>
          </p:nvSpPr>
          <p:spPr>
            <a:xfrm>
              <a:off x="7442716" y="5274707"/>
              <a:ext cx="2551748" cy="3188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00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Vision agents</a:t>
              </a:r>
              <a:endParaRPr lang="en-US" sz="2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F95948-47AD-6E55-48D7-0CF5DECD7C18}"/>
              </a:ext>
            </a:extLst>
          </p:cNvPr>
          <p:cNvGrpSpPr/>
          <p:nvPr/>
        </p:nvGrpSpPr>
        <p:grpSpPr>
          <a:xfrm>
            <a:off x="8729648" y="4870027"/>
            <a:ext cx="3218511" cy="2370666"/>
            <a:chOff x="7937050" y="4937761"/>
            <a:chExt cx="2762488" cy="2298580"/>
          </a:xfrm>
        </p:grpSpPr>
        <p:pic>
          <p:nvPicPr>
            <p:cNvPr id="9" name="Image 3" descr="preencoded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37050" y="4937761"/>
              <a:ext cx="2762488" cy="1707237"/>
            </a:xfrm>
            <a:prstGeom prst="rect">
              <a:avLst/>
            </a:prstGeom>
          </p:spPr>
        </p:pic>
        <p:sp>
          <p:nvSpPr>
            <p:cNvPr id="10" name="Text 4"/>
            <p:cNvSpPr/>
            <p:nvPr/>
          </p:nvSpPr>
          <p:spPr>
            <a:xfrm>
              <a:off x="8042420" y="6917492"/>
              <a:ext cx="2551748" cy="31884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2000" dirty="0">
                  <a:solidFill>
                    <a:srgbClr val="E5E0DF"/>
                  </a:solidFill>
                  <a:latin typeface="Poppins Light" pitchFamily="34" charset="0"/>
                  <a:ea typeface="Poppins Light" pitchFamily="34" charset="-122"/>
                  <a:cs typeface="Poppins Light" pitchFamily="34" charset="-120"/>
                </a:rPr>
                <a:t>Voice agents</a:t>
              </a:r>
              <a:endParaRPr lang="en-US" sz="20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715</Words>
  <Application>Microsoft Office PowerPoint</Application>
  <PresentationFormat>Custom</PresentationFormat>
  <Paragraphs>106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Poppins Light</vt:lpstr>
      <vt:lpstr>Calibri</vt:lpstr>
      <vt:lpstr>Wingdings</vt:lpstr>
      <vt:lpstr>Arial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Aniriddha Wakchaure</cp:lastModifiedBy>
  <cp:revision>5</cp:revision>
  <dcterms:created xsi:type="dcterms:W3CDTF">2025-10-30T19:14:55Z</dcterms:created>
  <dcterms:modified xsi:type="dcterms:W3CDTF">2025-11-14T16:46:00Z</dcterms:modified>
</cp:coreProperties>
</file>