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192" y="1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9939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548640"/>
            <a:ext cx="914400" cy="9144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554480"/>
            <a:ext cx="73152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Evolution of</a:t>
            </a:r>
            <a:endParaRPr lang="en-US" sz="3600" dirty="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Artificial Intelligence</a:t>
            </a:r>
            <a:endParaRPr lang="en-US" sz="3600" dirty="0"/>
          </a:p>
        </p:txBody>
      </p:sp>
      <p:sp>
        <p:nvSpPr>
          <p:cNvPr id="4" name="Text 1"/>
          <p:cNvSpPr/>
          <p:nvPr/>
        </p:nvSpPr>
        <p:spPr>
          <a:xfrm>
            <a:off x="914400" y="3108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Turing to Generative AI</a:t>
            </a:r>
            <a:endParaRPr lang="en-US" sz="1800" dirty="0"/>
          </a:p>
        </p:txBody>
      </p:sp>
      <p:sp>
        <p:nvSpPr>
          <p:cNvPr id="5" name="Text 2"/>
          <p:cNvSpPr/>
          <p:nvPr/>
        </p:nvSpPr>
        <p:spPr>
          <a:xfrm>
            <a:off x="914400" y="41148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8BAE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AIML-500  |  Aniriddha Wakchaure  |  Workshop 1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65A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0" y="365760"/>
            <a:ext cx="731520" cy="73152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18872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References</a:t>
            </a:r>
            <a:endParaRPr lang="en-US" sz="3000" dirty="0"/>
          </a:p>
        </p:txBody>
      </p:sp>
      <p:sp>
        <p:nvSpPr>
          <p:cNvPr id="4" name="Text 1"/>
          <p:cNvSpPr/>
          <p:nvPr/>
        </p:nvSpPr>
        <p:spPr>
          <a:xfrm>
            <a:off x="731520" y="1920240"/>
            <a:ext cx="7680960" cy="2560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IEEE Computer Society. (n.d.). The evolution of AI: From foundations to future prospects. https://www.computer.org/publications/tech-news/research/evolution-of-ai</a:t>
            </a:r>
            <a:endParaRPr lang="en-US" sz="11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Putchuon. (2024, May 30). The entire history of artificial intelligence (last 100 years) [Video]. YouTube. https://www.youtube.com/watch?v=mSd9nmPM7Vg</a:t>
            </a:r>
            <a:endParaRPr lang="en-US" sz="11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ADC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Roser, M. (2022). A brief history of artificial intelligence. Our World in Data. https://ourworldindata.org/brief-history-of-ai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20040"/>
            <a:ext cx="6400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1940s–1950s: The Foundations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2344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12344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1943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645920" y="11887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McCulloch &amp; Pitts publish the first mathematical model of a neural network, establishing the link between computation and biological neurons.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21488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21488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645920" y="21031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Alan Turing proposes the Turing Test in "Computing Machinery and Intelligence," asking whether machines can think.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30632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7200" y="30632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1956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645920" y="30175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Dartmouth Conference, organized by John McCarthy, Marvin Minsky, and others, formally establishes AI as a field of study.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57200" y="39776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57200" y="39776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1957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645920" y="39319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Frank Rosenblatt builds the Perceptron, the first trainable neural network, at Cornell Aeronautical Laboratory.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1960s–1970s: Early Optimism &amp; First AI Winter</a:t>
            </a:r>
            <a:endParaRPr lang="en-US" sz="24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3931920" cy="3200400"/>
          </a:xfrm>
          <a:prstGeom prst="roundRect">
            <a:avLst>
              <a:gd name="adj" fmla="val 28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640080" y="12801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Optimism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173736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1966: ELIZA chatbot mimics a therapist, demonstrating early NLP.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1969: Shakey the Robot combines vision, reasoning, and movement at SRI.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Government and military funding poured into AI research (DARPA).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4754880" y="1188720"/>
            <a:ext cx="3931920" cy="3200400"/>
          </a:xfrm>
          <a:prstGeom prst="roundRect">
            <a:avLst>
              <a:gd name="adj" fmla="val 2857"/>
            </a:avLst>
          </a:prstGeom>
          <a:solidFill>
            <a:srgbClr val="FFF0F0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AI Winter (1974–1980)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937760" y="173736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1969: Minsky &amp; Papert's "Perceptrons" exposes limits of single-layer networks.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1973: Lighthill Report (UK) concludes AI has failed to deliver on its promises.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Funding dries up across the US and UK. Research slows dramatically.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1980s: Expert Systems &amp; Second AI Winter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188720"/>
            <a:ext cx="3931920" cy="3200400"/>
          </a:xfrm>
          <a:prstGeom prst="roundRect">
            <a:avLst>
              <a:gd name="adj" fmla="val 28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640080" y="12801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Boom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173736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Systems (rule-based AI) adopted by corporations: R1/XCON saves DEC $40M/year.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Japan launches Fifth Generation Computer Project (1982).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industry revenue hits $1B+ by mid-1980s.</a:t>
            </a:r>
            <a:endParaRPr lang="en-US" sz="1250" dirty="0"/>
          </a:p>
        </p:txBody>
      </p:sp>
      <p:sp>
        <p:nvSpPr>
          <p:cNvPr id="8" name="Shape 5"/>
          <p:cNvSpPr/>
          <p:nvPr/>
        </p:nvSpPr>
        <p:spPr>
          <a:xfrm>
            <a:off x="4754880" y="1188720"/>
            <a:ext cx="3931920" cy="3200400"/>
          </a:xfrm>
          <a:prstGeom prst="roundRect">
            <a:avLst>
              <a:gd name="adj" fmla="val 2857"/>
            </a:avLst>
          </a:prstGeom>
          <a:solidFill>
            <a:srgbClr val="FFF0F0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937760" y="128016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991B1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 AI Winter (1987–1993)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4937760" y="1737360"/>
            <a:ext cx="356616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Expert systems prove brittle: expensive to maintain, unable to learn or generalize.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Lisp machine market collapses as general-purpose PCs overtake them.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Fifth Generation project fails to meet goals. Funding cuts resume.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1990s–2000s: Statistical ML &amp; Quiet Revival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2344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12344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1997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645920" y="11887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IBM Deep Blue defeats chess world champion Garry Kasparov, proving AI can outperform humans in narrow, well-defined tasks.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21488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21488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1998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645920" y="21031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Yann LeCun's LeNet demonstrates convolutional neural networks for handwritten digit recognition (MNIST).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30632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7200" y="30632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2001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645920" y="30175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 Forests and SVMs dominate applied ML. Data-driven approaches replace symbolic AI.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57200" y="39776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1C7293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57200" y="39776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2006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645920" y="39319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Geoffrey Hinton coins "deep learning" and shows deep belief networks can be trained layer by layer, reigniting neural network research.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2012–2020: The Deep Learning Revolution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2344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12344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2012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1645920" y="11887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AlexNet wins ImageNet by a massive margin using GPU-accelerated deep learning. Hardware finally catches up with theory. NVIDIA becomes central to AI.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21488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21488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2014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1645920" y="21031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Ian Goodfellow introduces GANs (Generative Adversarial Networks), enabling machines to generate realistic images and data.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30632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7200" y="30632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2016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1645920" y="30175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DeepMind's AlphaGo defeats world Go champion Lee Sedol 4–1, a milestone once thought decades away.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57200" y="39776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065A8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57200" y="39776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2017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1645920" y="39319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Google publishes "Attention Is All You Need," introducing the Transformer architecture that powers all modern LLMs.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65760"/>
            <a:ext cx="502920" cy="5029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3200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2020–Present: The Generative AI Era</a:t>
            </a:r>
            <a:endParaRPr lang="en-US" sz="2600" dirty="0"/>
          </a:p>
        </p:txBody>
      </p:sp>
      <p:sp>
        <p:nvSpPr>
          <p:cNvPr id="5" name="Shape 2"/>
          <p:cNvSpPr/>
          <p:nvPr/>
        </p:nvSpPr>
        <p:spPr>
          <a:xfrm>
            <a:off x="457200" y="12344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457200" y="12344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2020</a:t>
            </a:r>
            <a:endParaRPr lang="en-US" sz="1300" dirty="0"/>
          </a:p>
        </p:txBody>
      </p:sp>
      <p:sp>
        <p:nvSpPr>
          <p:cNvPr id="7" name="Text 4"/>
          <p:cNvSpPr/>
          <p:nvPr/>
        </p:nvSpPr>
        <p:spPr>
          <a:xfrm>
            <a:off x="1645920" y="11887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OpenAI releases GPT-3 (175B parameters), demonstrating emergent capabilities in language: code generation, reasoning, translation.</a:t>
            </a:r>
            <a:endParaRPr lang="en-US" sz="1300" dirty="0"/>
          </a:p>
        </p:txBody>
      </p:sp>
      <p:sp>
        <p:nvSpPr>
          <p:cNvPr id="8" name="Shape 5"/>
          <p:cNvSpPr/>
          <p:nvPr/>
        </p:nvSpPr>
        <p:spPr>
          <a:xfrm>
            <a:off x="457200" y="21488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457200" y="21488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2022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1645920" y="21031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launches (Nov 30) and reaches 100M users in two months, the fastest adoption of any consumer technology in history.</a:t>
            </a:r>
            <a:endParaRPr lang="en-US" sz="1300" dirty="0"/>
          </a:p>
        </p:txBody>
      </p:sp>
      <p:sp>
        <p:nvSpPr>
          <p:cNvPr id="11" name="Shape 8"/>
          <p:cNvSpPr/>
          <p:nvPr/>
        </p:nvSpPr>
        <p:spPr>
          <a:xfrm>
            <a:off x="457200" y="30632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457200" y="30632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1300" dirty="0"/>
          </a:p>
        </p:txBody>
      </p:sp>
      <p:sp>
        <p:nvSpPr>
          <p:cNvPr id="13" name="Text 10"/>
          <p:cNvSpPr/>
          <p:nvPr/>
        </p:nvSpPr>
        <p:spPr>
          <a:xfrm>
            <a:off x="1645920" y="30175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GPT-4, Claude, Gemini, Llama 2 arrive. Multimodal models handle text, images, code. Enterprise AI adoption accelerates.</a:t>
            </a:r>
            <a:endParaRPr lang="en-US" sz="1300" dirty="0"/>
          </a:p>
        </p:txBody>
      </p:sp>
      <p:sp>
        <p:nvSpPr>
          <p:cNvPr id="14" name="Shape 11"/>
          <p:cNvSpPr/>
          <p:nvPr/>
        </p:nvSpPr>
        <p:spPr>
          <a:xfrm>
            <a:off x="457200" y="3977640"/>
            <a:ext cx="1005840" cy="365760"/>
          </a:xfrm>
          <a:prstGeom prst="roundRect">
            <a:avLst>
              <a:gd name="adj" fmla="val 12500"/>
            </a:avLst>
          </a:prstGeom>
          <a:solidFill>
            <a:srgbClr val="21295C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2"/>
          <p:cNvSpPr/>
          <p:nvPr/>
        </p:nvSpPr>
        <p:spPr>
          <a:xfrm>
            <a:off x="457200" y="3977640"/>
            <a:ext cx="1005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2024–25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1645920" y="393192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Agentic AI, reasoning models (o1, o3, Claude 3.5/4), open-weight competition (Llama 3, DeepSeek, Mistral). AI regulation debates intensify globally.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Key Pioneers in AI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188720"/>
            <a:ext cx="3931920" cy="1051560"/>
          </a:xfrm>
          <a:prstGeom prst="roundRect">
            <a:avLst>
              <a:gd name="adj" fmla="val 69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40080" y="12801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Alan Turing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53619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Father of Computer Science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40080" y="17556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Turing Test, foundational theory of computation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57200" y="2423160"/>
            <a:ext cx="3931920" cy="1051560"/>
          </a:xfrm>
          <a:prstGeom prst="roundRect">
            <a:avLst>
              <a:gd name="adj" fmla="val 69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40080" y="25146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John McCarthy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40080" y="277063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Coined "Artificial Intelligence"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640080" y="299008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Dartmouth Conference (1956), Lisp programming language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57200" y="3657600"/>
            <a:ext cx="3931920" cy="1051560"/>
          </a:xfrm>
          <a:prstGeom prst="roundRect">
            <a:avLst>
              <a:gd name="adj" fmla="val 69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40080" y="37490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Geoffrey Hinton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40080" y="40050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Godfather of Deep Learning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422452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Backpropagation, deep belief networks, 2024 Nobel Prize in Physics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54880" y="1188720"/>
            <a:ext cx="3931920" cy="1051560"/>
          </a:xfrm>
          <a:prstGeom prst="roundRect">
            <a:avLst>
              <a:gd name="adj" fmla="val 69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37760" y="128016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Fei-Fei Li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937760" y="153619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Pioneer of Computer Vision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937760" y="17556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ImageNet dataset, enabling the deep learning revolution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2423160"/>
            <a:ext cx="3931920" cy="1051560"/>
          </a:xfrm>
          <a:prstGeom prst="roundRect">
            <a:avLst>
              <a:gd name="adj" fmla="val 69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937760" y="251460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Yann LeCun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937760" y="277063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Chief AI Scientist, Meta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937760" y="299008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Convolutional neural networks, LeNet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754880" y="3657600"/>
            <a:ext cx="3931920" cy="1051560"/>
          </a:xfrm>
          <a:prstGeom prst="roundRect">
            <a:avLst>
              <a:gd name="adj" fmla="val 6957"/>
            </a:avLst>
          </a:prstGeom>
          <a:solidFill>
            <a:srgbClr val="F5F9FB"/>
          </a:solidFill>
          <a:ln/>
          <a:effectLst>
            <a:outerShdw blurRad="76200" dist="25400" dir="27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4937760" y="3749040"/>
            <a:ext cx="3566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065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Demis Hassabis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4937760" y="4005072"/>
            <a:ext cx="35661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CEO, Google DeepMind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937760" y="422452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AlphaGo, AlphaFold, 2024 Nobel Prize in Chemistry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274320"/>
            <a:ext cx="8595360" cy="731520"/>
          </a:xfrm>
          <a:prstGeom prst="roundRect">
            <a:avLst>
              <a:gd name="adj" fmla="val 12500"/>
            </a:avLst>
          </a:prstGeom>
          <a:solidFill>
            <a:srgbClr val="E8F4F8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57200" y="3200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65A82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Leading AI Companies &amp; Models (2025)</a:t>
            </a:r>
            <a:endParaRPr lang="en-US" sz="26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188720"/>
          <a:ext cx="8229600" cy="2834640"/>
        </p:xfrm>
        <a:graphic>
          <a:graphicData uri="http://schemas.openxmlformats.org/drawingml/2006/table">
            <a:tbl>
              <a:tblPr/>
              <a:tblGrid>
                <a:gridCol w="20116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47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Company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Key Model / Product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Note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OpenAI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GPT-4o, o3, Sora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Largest consumer AI, $150B+ valuation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Google DeepMind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Gemini, AlphaFold 3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Integrated research + product org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Anthropic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Claude 4 family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Safety-focused frontier lab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Meta AI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Llama 3 (open-weight)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Largest open-source AI contributor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NVIDIA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H100/B200 GPUs, CUDA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Hardware backbone of the AI industry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9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xAI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Grok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12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Elon Musk's AI lab, rapid scaling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0D5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863</Words>
  <Application>Microsoft Macintosh PowerPoint</Application>
  <PresentationFormat>On-screen Show (16:9)</PresentationFormat>
  <Paragraphs>113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Evolution of Artificial Intelligence</dc:title>
  <dc:subject>PptxGenJS Presentation</dc:subject>
  <dc:creator>Aniriddha Wakchaure</dc:creator>
  <cp:lastModifiedBy>Aniriddha Wakchaure</cp:lastModifiedBy>
  <cp:revision>1</cp:revision>
  <dcterms:created xsi:type="dcterms:W3CDTF">2026-07-05T22:13:27Z</dcterms:created>
  <dcterms:modified xsi:type="dcterms:W3CDTF">2026-07-05T22:21:33Z</dcterms:modified>
</cp:coreProperties>
</file>